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89" r:id="rId5"/>
    <p:sldId id="290" r:id="rId6"/>
    <p:sldId id="291" r:id="rId7"/>
    <p:sldId id="292" r:id="rId8"/>
    <p:sldId id="288" r:id="rId9"/>
    <p:sldId id="260" r:id="rId10"/>
    <p:sldId id="261" r:id="rId11"/>
    <p:sldId id="262" r:id="rId12"/>
    <p:sldId id="266" r:id="rId13"/>
    <p:sldId id="293" r:id="rId14"/>
    <p:sldId id="294" r:id="rId15"/>
    <p:sldId id="295" r:id="rId16"/>
    <p:sldId id="296" r:id="rId17"/>
    <p:sldId id="297" r:id="rId18"/>
  </p:sldIdLst>
  <p:sldSz cx="9144000" cy="6858000" type="screen4x3"/>
  <p:notesSz cx="6735763" cy="986948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163960"/>
    <a:srgbClr val="13436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326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Группа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Полилиния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CD080D1-BEA8-48D5-9D0E-F4A6C4A25555}" type="datetimeFigureOut">
              <a:rPr lang="ru-RU"/>
              <a:pPr>
                <a:defRPr/>
              </a:pPr>
              <a:t>20.02.2020</a:t>
            </a:fld>
            <a:endParaRPr lang="ru-RU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1D35732-45E2-4311-8E0E-03D2E6B615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EA624-5B52-472B-B404-7F20BE27BCDD}" type="datetimeFigureOut">
              <a:rPr lang="ru-RU"/>
              <a:pPr>
                <a:defRPr/>
              </a:pPr>
              <a:t>20.02.2020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1CCCB-1342-45F8-8E10-13B06A45D3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Нашивка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A9F461D-46B6-4C53-B09A-E7AF3D288694}" type="datetimeFigureOut">
              <a:rPr lang="ru-RU"/>
              <a:pPr>
                <a:defRPr/>
              </a:pPr>
              <a:t>20.02.2020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7205636-EA2B-47C9-81D8-C6D349B1B5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094FC34-1674-40BC-BF8D-6FA344295221}" type="datetimeFigureOut">
              <a:rPr lang="ru-RU"/>
              <a:pPr>
                <a:defRPr/>
              </a:pPr>
              <a:t>20.02.2020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8616788-986F-44C8-B1C5-39A1D027AA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787061D-3977-4909-9BC0-E545E2AC58AA}" type="datetimeFigureOut">
              <a:rPr lang="ru-RU"/>
              <a:pPr>
                <a:defRPr/>
              </a:pPr>
              <a:t>20.02.2020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9A4D97A-CD94-459A-933D-6584796676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BA18B79-3207-4905-96F4-5D417E2B6B23}" type="datetimeFigureOut">
              <a:rPr lang="ru-RU"/>
              <a:pPr>
                <a:defRPr/>
              </a:pPr>
              <a:t>20.02.2020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F1E91E-12F3-448C-8CDD-354B6FF449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C29D6-E8B4-4453-8302-A2D1B1C0402F}" type="datetimeFigureOut">
              <a:rPr lang="ru-RU"/>
              <a:pPr>
                <a:defRPr/>
              </a:pPr>
              <a:t>20.02.2020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7C60B-FCE3-4F56-8D25-DE65B85D6B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0510ADF-D12A-4E46-8E9C-80F6CF32BF21}" type="datetimeFigureOut">
              <a:rPr lang="ru-RU"/>
              <a:pPr>
                <a:defRPr/>
              </a:pPr>
              <a:t>20.02.2020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588FFEF-83FF-4395-8525-5CEECF98C6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олилиния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Нашивка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75B737C-86AB-4C92-BEAD-EF7B1152BF59}" type="datetimeFigureOut">
              <a:rPr lang="ru-RU"/>
              <a:pPr>
                <a:defRPr/>
              </a:pPr>
              <a:t>20.02.2020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CF82175-59A4-4CB5-B1DE-3B0C764D8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52F05-4A3F-4F1B-8B66-0D0831DFAB02}" type="datetimeFigureOut">
              <a:rPr lang="ru-RU"/>
              <a:pPr>
                <a:defRPr/>
              </a:pPr>
              <a:t>20.02.2020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ACC62-B9ED-4C31-9FC1-192C69B00F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41BDC-2FA3-4EE1-94EA-942BC39A1DDC}" type="datetimeFigureOut">
              <a:rPr lang="ru-RU"/>
              <a:pPr>
                <a:defRPr/>
              </a:pPr>
              <a:t>20.02.2020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58497-ED56-4092-93AE-A747F88883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0674F5B-E960-4089-A5B9-F6957BACE4BB}" type="datetimeFigureOut">
              <a:rPr lang="ru-RU"/>
              <a:pPr>
                <a:defRPr/>
              </a:pPr>
              <a:t>20.02.2020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E95EB460-DDC9-4534-A472-6AED57B4BF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8" r:id="rId2"/>
    <p:sldLayoutId id="2147483673" r:id="rId3"/>
    <p:sldLayoutId id="2147483674" r:id="rId4"/>
    <p:sldLayoutId id="2147483675" r:id="rId5"/>
    <p:sldLayoutId id="2147483676" r:id="rId6"/>
    <p:sldLayoutId id="2147483669" r:id="rId7"/>
    <p:sldLayoutId id="2147483677" r:id="rId8"/>
    <p:sldLayoutId id="2147483678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Box 3"/>
          <p:cNvSpPr txBox="1">
            <a:spLocks noChangeArrowheads="1"/>
          </p:cNvSpPr>
          <p:nvPr/>
        </p:nvSpPr>
        <p:spPr bwMode="auto">
          <a:xfrm>
            <a:off x="1787525" y="836613"/>
            <a:ext cx="5707063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4000" b="1">
                <a:solidFill>
                  <a:srgbClr val="0000FF"/>
                </a:solidFill>
                <a:latin typeface="Lucida Sans Unicode" pitchFamily="34" charset="0"/>
              </a:rPr>
              <a:t>ТАСВИРИЙ САНЪАТ </a:t>
            </a:r>
            <a:r>
              <a:rPr lang="ru-RU" sz="4000" b="1">
                <a:solidFill>
                  <a:srgbClr val="0000FF"/>
                </a:solidFill>
              </a:rPr>
              <a:t> </a:t>
            </a:r>
          </a:p>
          <a:p>
            <a:pPr algn="ctr"/>
            <a:r>
              <a:rPr lang="ru-RU" sz="4000" b="1">
                <a:solidFill>
                  <a:srgbClr val="0000FF"/>
                </a:solidFill>
                <a:latin typeface="Lucida Sans Unicode" pitchFamily="34" charset="0"/>
              </a:rPr>
              <a:t>ФАНИГА</a:t>
            </a:r>
            <a:r>
              <a:rPr lang="ru-RU" sz="4000" b="1">
                <a:solidFill>
                  <a:srgbClr val="0000FF"/>
                </a:solidFill>
              </a:rPr>
              <a:t> </a:t>
            </a:r>
            <a:r>
              <a:rPr lang="ru-RU" sz="4000" b="1">
                <a:solidFill>
                  <a:srgbClr val="0000FF"/>
                </a:solidFill>
                <a:latin typeface="Lucida Sans Unicode" pitchFamily="34" charset="0"/>
              </a:rPr>
              <a:t>ОИД </a:t>
            </a:r>
            <a:r>
              <a:rPr lang="ru-RU" sz="4000" b="1">
                <a:solidFill>
                  <a:srgbClr val="0000FF"/>
                </a:solidFill>
              </a:rPr>
              <a:t> </a:t>
            </a:r>
          </a:p>
          <a:p>
            <a:pPr algn="ctr"/>
            <a:r>
              <a:rPr lang="ru-RU" sz="4000" b="1">
                <a:solidFill>
                  <a:srgbClr val="0000FF"/>
                </a:solidFill>
                <a:latin typeface="Lucida Sans Unicode" pitchFamily="34" charset="0"/>
              </a:rPr>
              <a:t>АДАБИЁТЛАР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68313" y="404813"/>
            <a:ext cx="8496300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46088" algn="just"/>
            <a:endParaRPr lang="ru-RU" sz="3200" b="1"/>
          </a:p>
          <a:p>
            <a:pPr indent="446088" algn="just"/>
            <a:r>
              <a:rPr lang="ru-RU" sz="3200" b="1">
                <a:solidFill>
                  <a:srgbClr val="0000FF"/>
                </a:solidFill>
              </a:rPr>
              <a:t>Китоб – инсоннинг эркин фикрлаши, дунёқарашининг кенгайиши, ақлан етук бўлиши, маънавиятининг шакллани-шида асосий ўринни эгаллайди. </a:t>
            </a:r>
          </a:p>
          <a:p>
            <a:pPr indent="446088" algn="just"/>
            <a:r>
              <a:rPr lang="ru-RU" sz="3200" b="1">
                <a:solidFill>
                  <a:srgbClr val="0000FF"/>
                </a:solidFill>
              </a:rPr>
              <a:t>Китоб ўқиган инсоннинг ақли чархланиб, маънавияти бойиб етуклик сари илдамлайверади. </a:t>
            </a:r>
          </a:p>
          <a:p>
            <a:pPr indent="446088" algn="just"/>
            <a:r>
              <a:rPr lang="ru-RU" sz="3200" b="1">
                <a:solidFill>
                  <a:srgbClr val="0000FF"/>
                </a:solidFill>
              </a:rPr>
              <a:t>Китоб ўқимаган инсоннинг онги эса маънавий қашшоқлигича қолаверади. </a:t>
            </a:r>
            <a:endParaRPr lang="ru-RU" sz="3200" b="1">
              <a:solidFill>
                <a:srgbClr val="0000FF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8" descr="1 - Чизматасвир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549275"/>
            <a:ext cx="3771900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Box 3"/>
          <p:cNvSpPr txBox="1">
            <a:spLocks noChangeArrowheads="1"/>
          </p:cNvSpPr>
          <p:nvPr/>
        </p:nvSpPr>
        <p:spPr bwMode="auto">
          <a:xfrm>
            <a:off x="4500563" y="549275"/>
            <a:ext cx="40798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>
                <a:solidFill>
                  <a:srgbClr val="0000FF"/>
                </a:solidFill>
              </a:rPr>
              <a:t>2004 йил</a:t>
            </a:r>
            <a:endParaRPr lang="ru-RU" sz="2000" b="1">
              <a:solidFill>
                <a:srgbClr val="0000FF"/>
              </a:solidFill>
            </a:endParaRPr>
          </a:p>
          <a:p>
            <a:pPr algn="ctr"/>
            <a:endParaRPr lang="ru-RU" sz="2000" b="1">
              <a:solidFill>
                <a:srgbClr val="0000FF"/>
              </a:solidFill>
              <a:latin typeface="Lucida Sans Unicode" pitchFamily="34" charset="0"/>
            </a:endParaRPr>
          </a:p>
        </p:txBody>
      </p:sp>
      <p:sp>
        <p:nvSpPr>
          <p:cNvPr id="15363" name="TextBox 3"/>
          <p:cNvSpPr txBox="1">
            <a:spLocks noChangeArrowheads="1"/>
          </p:cNvSpPr>
          <p:nvPr/>
        </p:nvSpPr>
        <p:spPr bwMode="auto">
          <a:xfrm>
            <a:off x="4284663" y="1916113"/>
            <a:ext cx="4368800" cy="277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0000FF"/>
                </a:solidFill>
              </a:rPr>
              <a:t>Касб-</a:t>
            </a:r>
            <a:r>
              <a:rPr lang="uz-Cyrl-UZ" sz="3200" b="1">
                <a:solidFill>
                  <a:srgbClr val="0000FF"/>
                </a:solidFill>
              </a:rPr>
              <a:t>ҳунар коллежлар учун ўқув қўлланма</a:t>
            </a:r>
            <a:endParaRPr lang="ru-RU" sz="3200" b="1">
              <a:solidFill>
                <a:srgbClr val="0000FF"/>
              </a:solidFill>
            </a:endParaRPr>
          </a:p>
          <a:p>
            <a:endParaRPr lang="uz-Cyrl-UZ" sz="2000" b="1">
              <a:solidFill>
                <a:srgbClr val="0000FF"/>
              </a:solidFill>
            </a:endParaRPr>
          </a:p>
          <a:p>
            <a:r>
              <a:rPr lang="ru-RU" sz="2000" b="1">
                <a:solidFill>
                  <a:srgbClr val="0000FF"/>
                </a:solidFill>
              </a:rPr>
              <a:t>Муаллифлар:</a:t>
            </a:r>
            <a:r>
              <a:rPr lang="uz-Cyrl-UZ" sz="2000" b="1">
                <a:solidFill>
                  <a:srgbClr val="0000FF"/>
                </a:solidFill>
              </a:rPr>
              <a:t>  Бойметов Б.Б.</a:t>
            </a:r>
          </a:p>
          <a:p>
            <a:pPr algn="r"/>
            <a:r>
              <a:rPr lang="uz-Cyrl-UZ" sz="2000" b="1">
                <a:solidFill>
                  <a:srgbClr val="0000FF"/>
                </a:solidFill>
              </a:rPr>
              <a:t>Абдирасилов С.Ф.</a:t>
            </a:r>
            <a:endParaRPr lang="ru-RU" sz="2000" b="1">
              <a:solidFill>
                <a:srgbClr val="0000FF"/>
              </a:solidFill>
            </a:endParaRPr>
          </a:p>
          <a:p>
            <a:pPr algn="ctr"/>
            <a:endParaRPr lang="ru-RU" sz="2000" b="1">
              <a:solidFill>
                <a:srgbClr val="0000FF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TextBox 3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237038" y="333375"/>
            <a:ext cx="4367212" cy="99377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ru-RU" smtClean="0">
                <a:solidFill>
                  <a:srgbClr val="0000FF"/>
                </a:solidFill>
                <a:effectLst/>
                <a:latin typeface="Arial" charset="0"/>
              </a:rPr>
              <a:t>200</a:t>
            </a:r>
            <a:r>
              <a:rPr lang="uz-Cyrl-UZ" smtClean="0">
                <a:solidFill>
                  <a:srgbClr val="0000FF"/>
                </a:solidFill>
                <a:effectLst/>
                <a:latin typeface="Arial" charset="0"/>
              </a:rPr>
              <a:t>5</a:t>
            </a:r>
            <a:r>
              <a:rPr lang="ru-RU" smtClean="0">
                <a:solidFill>
                  <a:srgbClr val="0000FF"/>
                </a:solidFill>
                <a:effectLst/>
                <a:latin typeface="Arial" charset="0"/>
              </a:rPr>
              <a:t> йил</a:t>
            </a:r>
          </a:p>
        </p:txBody>
      </p:sp>
      <p:sp>
        <p:nvSpPr>
          <p:cNvPr id="16386" name="TextBox 3"/>
          <p:cNvSpPr txBox="1">
            <a:spLocks noChangeArrowheads="1"/>
          </p:cNvSpPr>
          <p:nvPr/>
        </p:nvSpPr>
        <p:spPr bwMode="auto">
          <a:xfrm>
            <a:off x="5724525" y="1916113"/>
            <a:ext cx="2928938" cy="344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0000FF"/>
                </a:solidFill>
              </a:rPr>
              <a:t>Касб-</a:t>
            </a:r>
            <a:r>
              <a:rPr lang="uz-Cyrl-UZ" sz="2800" b="1">
                <a:solidFill>
                  <a:srgbClr val="0000FF"/>
                </a:solidFill>
              </a:rPr>
              <a:t>ҳунар коллежлар учун ўқув қўлланма</a:t>
            </a:r>
            <a:endParaRPr lang="ru-RU" sz="2800" b="1">
              <a:solidFill>
                <a:srgbClr val="0000FF"/>
              </a:solidFill>
            </a:endParaRPr>
          </a:p>
          <a:p>
            <a:endParaRPr lang="uz-Cyrl-UZ" sz="2800" b="1">
              <a:solidFill>
                <a:srgbClr val="0000FF"/>
              </a:solidFill>
            </a:endParaRPr>
          </a:p>
          <a:p>
            <a:r>
              <a:rPr lang="ru-RU" sz="2000" b="1">
                <a:solidFill>
                  <a:srgbClr val="0000FF"/>
                </a:solidFill>
              </a:rPr>
              <a:t>Муаллифлар:</a:t>
            </a:r>
            <a:r>
              <a:rPr lang="uz-Cyrl-UZ" sz="2000" b="1">
                <a:solidFill>
                  <a:srgbClr val="0000FF"/>
                </a:solidFill>
              </a:rPr>
              <a:t> Абдирасилов С.Ф., Толипов Н.</a:t>
            </a:r>
            <a:endParaRPr lang="ru-RU" sz="2000" b="1">
              <a:solidFill>
                <a:srgbClr val="0000FF"/>
              </a:solidFill>
            </a:endParaRPr>
          </a:p>
          <a:p>
            <a:pPr algn="ctr"/>
            <a:endParaRPr lang="ru-RU" sz="2000" b="1">
              <a:solidFill>
                <a:srgbClr val="0000FF"/>
              </a:solidFill>
              <a:latin typeface="Lucida Sans Unicode" pitchFamily="34" charset="0"/>
            </a:endParaRPr>
          </a:p>
        </p:txBody>
      </p:sp>
      <p:pic>
        <p:nvPicPr>
          <p:cNvPr id="16387" name="Picture 7" descr="2 - Рангтасвир коллеж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33375"/>
            <a:ext cx="4392612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TextBox 3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5651500" y="333375"/>
            <a:ext cx="3095625" cy="99377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ru-RU" smtClean="0">
                <a:solidFill>
                  <a:srgbClr val="0000FF"/>
                </a:solidFill>
                <a:effectLst/>
                <a:latin typeface="Arial" charset="0"/>
              </a:rPr>
              <a:t>200</a:t>
            </a:r>
            <a:r>
              <a:rPr lang="uz-Cyrl-UZ" smtClean="0">
                <a:solidFill>
                  <a:srgbClr val="0000FF"/>
                </a:solidFill>
                <a:effectLst/>
                <a:latin typeface="Arial" charset="0"/>
              </a:rPr>
              <a:t>6</a:t>
            </a:r>
            <a:r>
              <a:rPr lang="ru-RU" smtClean="0">
                <a:solidFill>
                  <a:srgbClr val="0000FF"/>
                </a:solidFill>
                <a:effectLst/>
                <a:latin typeface="Arial" charset="0"/>
              </a:rPr>
              <a:t> йил</a:t>
            </a:r>
          </a:p>
        </p:txBody>
      </p:sp>
      <p:sp>
        <p:nvSpPr>
          <p:cNvPr id="17410" name="TextBox 3"/>
          <p:cNvSpPr txBox="1">
            <a:spLocks noChangeArrowheads="1"/>
          </p:cNvSpPr>
          <p:nvPr/>
        </p:nvSpPr>
        <p:spPr bwMode="auto">
          <a:xfrm>
            <a:off x="0" y="3860800"/>
            <a:ext cx="25558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2000" b="1">
                <a:solidFill>
                  <a:srgbClr val="0000FF"/>
                </a:solidFill>
              </a:rPr>
              <a:t>Абдирасилов С.,  Толипов Н., </a:t>
            </a:r>
          </a:p>
          <a:p>
            <a:pPr algn="ctr"/>
            <a:r>
              <a:rPr lang="uz-Cyrl-UZ" sz="2000" b="1">
                <a:solidFill>
                  <a:srgbClr val="0000FF"/>
                </a:solidFill>
              </a:rPr>
              <a:t>Орипова Н.</a:t>
            </a:r>
            <a:endParaRPr lang="ru-RU" sz="2000" b="1">
              <a:solidFill>
                <a:srgbClr val="0000FF"/>
              </a:solidFill>
              <a:latin typeface="Lucida Sans Unicode" pitchFamily="34" charset="0"/>
            </a:endParaRPr>
          </a:p>
        </p:txBody>
      </p:sp>
      <p:pic>
        <p:nvPicPr>
          <p:cNvPr id="17411" name="Picture 6" descr="5 - Imag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2592388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7" descr="3-Тас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113" y="1341438"/>
            <a:ext cx="2843212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8" descr="4 - Тасв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1484313"/>
            <a:ext cx="2673350" cy="402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TextBox 3"/>
          <p:cNvSpPr txBox="1">
            <a:spLocks noChangeArrowheads="1"/>
          </p:cNvSpPr>
          <p:nvPr/>
        </p:nvSpPr>
        <p:spPr bwMode="auto">
          <a:xfrm>
            <a:off x="5867400" y="5589588"/>
            <a:ext cx="3073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2000" b="1">
                <a:solidFill>
                  <a:srgbClr val="0000FF"/>
                </a:solidFill>
              </a:rPr>
              <a:t>Абдирасилов С.Ф., Бойметов Б.Б., Толипов Н.</a:t>
            </a:r>
            <a:endParaRPr lang="ru-RU" sz="2000" b="1">
              <a:solidFill>
                <a:srgbClr val="0000FF"/>
              </a:solidFill>
              <a:latin typeface="Lucida Sans Unicode" pitchFamily="34" charset="0"/>
            </a:endParaRPr>
          </a:p>
        </p:txBody>
      </p:sp>
      <p:sp>
        <p:nvSpPr>
          <p:cNvPr id="17415" name="TextBox 3"/>
          <p:cNvSpPr txBox="1">
            <a:spLocks noChangeArrowheads="1"/>
          </p:cNvSpPr>
          <p:nvPr/>
        </p:nvSpPr>
        <p:spPr bwMode="auto">
          <a:xfrm>
            <a:off x="2555875" y="5300663"/>
            <a:ext cx="307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2000" b="1">
                <a:solidFill>
                  <a:srgbClr val="0000FF"/>
                </a:solidFill>
              </a:rPr>
              <a:t>Абдирасилов С.Ф.</a:t>
            </a:r>
            <a:endParaRPr lang="ru-RU" sz="2000" b="1">
              <a:solidFill>
                <a:srgbClr val="0000FF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TextBox 3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5651500" y="333375"/>
            <a:ext cx="3095625" cy="99377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ru-RU" smtClean="0">
                <a:solidFill>
                  <a:srgbClr val="0000FF"/>
                </a:solidFill>
                <a:effectLst/>
                <a:latin typeface="Arial" charset="0"/>
              </a:rPr>
              <a:t>200</a:t>
            </a:r>
            <a:r>
              <a:rPr lang="uz-Cyrl-UZ" smtClean="0">
                <a:solidFill>
                  <a:srgbClr val="0000FF"/>
                </a:solidFill>
                <a:effectLst/>
                <a:latin typeface="Arial" charset="0"/>
              </a:rPr>
              <a:t>7</a:t>
            </a:r>
            <a:r>
              <a:rPr lang="ru-RU" smtClean="0">
                <a:solidFill>
                  <a:srgbClr val="0000FF"/>
                </a:solidFill>
                <a:effectLst/>
                <a:latin typeface="Arial" charset="0"/>
              </a:rPr>
              <a:t> йил</a:t>
            </a:r>
          </a:p>
        </p:txBody>
      </p:sp>
      <p:sp>
        <p:nvSpPr>
          <p:cNvPr id="18434" name="TextBox 3"/>
          <p:cNvSpPr txBox="1">
            <a:spLocks noChangeArrowheads="1"/>
          </p:cNvSpPr>
          <p:nvPr/>
        </p:nvSpPr>
        <p:spPr bwMode="auto">
          <a:xfrm>
            <a:off x="5867400" y="1484313"/>
            <a:ext cx="3001963" cy="380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2400" b="1">
                <a:solidFill>
                  <a:srgbClr val="0000FF"/>
                </a:solidFill>
              </a:rPr>
              <a:t>“Тасвирий санъат ва муҳандислик графикаси”  йўналиши талабалари учун ўқув қўлланма</a:t>
            </a:r>
            <a:endParaRPr lang="ru-RU" sz="2400" b="1">
              <a:solidFill>
                <a:srgbClr val="0000FF"/>
              </a:solidFill>
            </a:endParaRPr>
          </a:p>
          <a:p>
            <a:endParaRPr lang="uz-Cyrl-UZ" sz="2000" b="1">
              <a:solidFill>
                <a:srgbClr val="0000FF"/>
              </a:solidFill>
            </a:endParaRPr>
          </a:p>
          <a:p>
            <a:r>
              <a:rPr lang="ru-RU" sz="2000" b="1">
                <a:solidFill>
                  <a:srgbClr val="0000FF"/>
                </a:solidFill>
              </a:rPr>
              <a:t>Муаллифлар:</a:t>
            </a:r>
            <a:r>
              <a:rPr lang="uz-Cyrl-UZ" sz="2000" b="1">
                <a:solidFill>
                  <a:srgbClr val="0000FF"/>
                </a:solidFill>
              </a:rPr>
              <a:t> Абдирасилов С.Ф., Толипов Н.</a:t>
            </a:r>
            <a:endParaRPr lang="ru-RU" sz="2000" b="1">
              <a:solidFill>
                <a:srgbClr val="0000FF"/>
              </a:solidFill>
            </a:endParaRPr>
          </a:p>
          <a:p>
            <a:pPr algn="ctr"/>
            <a:endParaRPr lang="ru-RU" sz="2000" b="1">
              <a:solidFill>
                <a:srgbClr val="0000FF"/>
              </a:solidFill>
              <a:latin typeface="Lucida Sans Unicode" pitchFamily="34" charset="0"/>
            </a:endParaRPr>
          </a:p>
        </p:txBody>
      </p:sp>
      <p:pic>
        <p:nvPicPr>
          <p:cNvPr id="18435" name="Picture 7" descr="6- Метод амал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0"/>
            <a:ext cx="4710113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TextBox 3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156325" y="333375"/>
            <a:ext cx="2590800" cy="99377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ru-RU" smtClean="0">
                <a:solidFill>
                  <a:srgbClr val="0000FF"/>
                </a:solidFill>
                <a:effectLst/>
                <a:latin typeface="Arial" charset="0"/>
              </a:rPr>
              <a:t>200</a:t>
            </a:r>
            <a:r>
              <a:rPr lang="uz-Cyrl-UZ" smtClean="0">
                <a:solidFill>
                  <a:srgbClr val="0000FF"/>
                </a:solidFill>
                <a:effectLst/>
                <a:latin typeface="Arial" charset="0"/>
              </a:rPr>
              <a:t>8</a:t>
            </a:r>
            <a:r>
              <a:rPr lang="ru-RU" smtClean="0">
                <a:solidFill>
                  <a:srgbClr val="0000FF"/>
                </a:solidFill>
                <a:effectLst/>
                <a:latin typeface="Arial" charset="0"/>
              </a:rPr>
              <a:t> йил</a:t>
            </a:r>
          </a:p>
        </p:txBody>
      </p:sp>
      <p:sp>
        <p:nvSpPr>
          <p:cNvPr id="19458" name="TextBox 3"/>
          <p:cNvSpPr txBox="1">
            <a:spLocks noChangeArrowheads="1"/>
          </p:cNvSpPr>
          <p:nvPr/>
        </p:nvSpPr>
        <p:spPr bwMode="auto">
          <a:xfrm>
            <a:off x="6227763" y="1484313"/>
            <a:ext cx="2641600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b="1">
                <a:solidFill>
                  <a:srgbClr val="0000FF"/>
                </a:solidFill>
              </a:rPr>
              <a:t>“Тасвирий санъат ва муҳандислик графикаси”  йўналиши талабалари учун ўқув қўлланма</a:t>
            </a:r>
            <a:endParaRPr lang="ru-RU" b="1">
              <a:solidFill>
                <a:srgbClr val="0000FF"/>
              </a:solidFill>
            </a:endParaRPr>
          </a:p>
          <a:p>
            <a:endParaRPr lang="uz-Cyrl-UZ" b="1">
              <a:solidFill>
                <a:srgbClr val="0000FF"/>
              </a:solidFill>
            </a:endParaRPr>
          </a:p>
          <a:p>
            <a:r>
              <a:rPr lang="ru-RU" sz="1400" b="1">
                <a:solidFill>
                  <a:srgbClr val="0000FF"/>
                </a:solidFill>
              </a:rPr>
              <a:t>Муаллифлар:</a:t>
            </a:r>
            <a:r>
              <a:rPr lang="uz-Cyrl-UZ" b="1">
                <a:solidFill>
                  <a:srgbClr val="0000FF"/>
                </a:solidFill>
              </a:rPr>
              <a:t> Абдирасилов С.Ф., Толипов Н.</a:t>
            </a:r>
            <a:endParaRPr lang="ru-RU" b="1">
              <a:solidFill>
                <a:srgbClr val="0000FF"/>
              </a:solidFill>
            </a:endParaRPr>
          </a:p>
          <a:p>
            <a:pPr algn="ctr"/>
            <a:endParaRPr lang="ru-RU" b="1">
              <a:solidFill>
                <a:srgbClr val="0000FF"/>
              </a:solidFill>
              <a:latin typeface="Lucida Sans Unicode" pitchFamily="34" charset="0"/>
            </a:endParaRPr>
          </a:p>
        </p:txBody>
      </p:sp>
      <p:pic>
        <p:nvPicPr>
          <p:cNvPr id="19459" name="Picture 6" descr="7 - Дастгохл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260350"/>
            <a:ext cx="33147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6" descr="Тас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89138"/>
            <a:ext cx="3021013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TextBox 3"/>
          <p:cNvSpPr txBox="1">
            <a:spLocks noChangeArrowheads="1"/>
          </p:cNvSpPr>
          <p:nvPr/>
        </p:nvSpPr>
        <p:spPr bwMode="auto">
          <a:xfrm>
            <a:off x="2987675" y="5084763"/>
            <a:ext cx="3744913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600" b="1">
                <a:solidFill>
                  <a:srgbClr val="0000FF"/>
                </a:solidFill>
              </a:rPr>
              <a:t>2</a:t>
            </a:r>
            <a:r>
              <a:rPr lang="uz-Cyrl-UZ" sz="1600" b="1">
                <a:solidFill>
                  <a:srgbClr val="0000FF"/>
                </a:solidFill>
                <a:latin typeface="Times New Roman" pitchFamily="18" charset="0"/>
              </a:rPr>
              <a:t>-нашр. </a:t>
            </a:r>
            <a:r>
              <a:rPr lang="ru-RU" sz="1600" b="1">
                <a:solidFill>
                  <a:srgbClr val="0000FF"/>
                </a:solidFill>
                <a:latin typeface="Times New Roman" pitchFamily="18" charset="0"/>
              </a:rPr>
              <a:t>Касб-</a:t>
            </a:r>
            <a:r>
              <a:rPr lang="uz-Cyrl-UZ" sz="1600" b="1">
                <a:solidFill>
                  <a:srgbClr val="0000FF"/>
                </a:solidFill>
                <a:latin typeface="Times New Roman" pitchFamily="18" charset="0"/>
              </a:rPr>
              <a:t>ҳунар коллежлар учун ўқув қўлланма</a:t>
            </a:r>
          </a:p>
          <a:p>
            <a:pPr algn="ctr"/>
            <a:endParaRPr lang="ru-RU" sz="1600" b="1">
              <a:solidFill>
                <a:srgbClr val="0000FF"/>
              </a:solidFill>
              <a:latin typeface="Times New Roman" pitchFamily="18" charset="0"/>
            </a:endParaRPr>
          </a:p>
          <a:p>
            <a:pPr algn="ctr"/>
            <a:r>
              <a:rPr lang="ru-RU" sz="1600" b="1">
                <a:solidFill>
                  <a:srgbClr val="0000FF"/>
                </a:solidFill>
                <a:latin typeface="Times New Roman" pitchFamily="18" charset="0"/>
              </a:rPr>
              <a:t>Муаллиф:</a:t>
            </a:r>
            <a:r>
              <a:rPr lang="uz-Cyrl-UZ" sz="1600" b="1">
                <a:solidFill>
                  <a:srgbClr val="0000FF"/>
                </a:solidFill>
                <a:latin typeface="Times New Roman" pitchFamily="18" charset="0"/>
              </a:rPr>
              <a:t>  Абдирасилов С.Ф.,  Бойметов Б., Толипов Н.</a:t>
            </a:r>
            <a:endParaRPr lang="ru-RU" sz="1600" b="1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1" descr="Расм укитиш 1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348038" y="1196975"/>
            <a:ext cx="3497262" cy="4897438"/>
          </a:xfrm>
        </p:spPr>
      </p:pic>
      <p:pic>
        <p:nvPicPr>
          <p:cNvPr id="20482" name="Picture 6" descr="Тас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0"/>
            <a:ext cx="3346450" cy="504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0" name="TextBox 3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5651500" y="0"/>
            <a:ext cx="3095625" cy="99377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ru-RU" smtClean="0">
                <a:solidFill>
                  <a:srgbClr val="0000FF"/>
                </a:solidFill>
                <a:effectLst/>
                <a:latin typeface="Arial" charset="0"/>
              </a:rPr>
              <a:t>20</a:t>
            </a:r>
            <a:r>
              <a:rPr lang="uz-Cyrl-UZ" smtClean="0">
                <a:solidFill>
                  <a:srgbClr val="0000FF"/>
                </a:solidFill>
                <a:effectLst/>
                <a:latin typeface="Arial" charset="0"/>
              </a:rPr>
              <a:t>1</a:t>
            </a:r>
            <a:r>
              <a:rPr lang="ru-RU" smtClean="0">
                <a:solidFill>
                  <a:srgbClr val="0000FF"/>
                </a:solidFill>
                <a:effectLst/>
                <a:latin typeface="Arial" charset="0"/>
              </a:rPr>
              <a:t>0 йил</a:t>
            </a:r>
          </a:p>
        </p:txBody>
      </p:sp>
      <p:sp>
        <p:nvSpPr>
          <p:cNvPr id="20484" name="TextBox 3"/>
          <p:cNvSpPr txBox="1">
            <a:spLocks noChangeArrowheads="1"/>
          </p:cNvSpPr>
          <p:nvPr/>
        </p:nvSpPr>
        <p:spPr bwMode="auto">
          <a:xfrm>
            <a:off x="250825" y="4868863"/>
            <a:ext cx="2879725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600" b="1">
                <a:solidFill>
                  <a:srgbClr val="0000FF"/>
                </a:solidFill>
                <a:latin typeface="Times New Roman" pitchFamily="18" charset="0"/>
              </a:rPr>
              <a:t>3-нашр.</a:t>
            </a:r>
          </a:p>
          <a:p>
            <a:pPr algn="ctr"/>
            <a:r>
              <a:rPr lang="ru-RU" sz="1600" b="1">
                <a:solidFill>
                  <a:srgbClr val="0000FF"/>
                </a:solidFill>
                <a:latin typeface="Times New Roman" pitchFamily="18" charset="0"/>
              </a:rPr>
              <a:t>Касб-</a:t>
            </a:r>
            <a:r>
              <a:rPr lang="uz-Cyrl-UZ" sz="1600" b="1">
                <a:solidFill>
                  <a:srgbClr val="0000FF"/>
                </a:solidFill>
                <a:latin typeface="Times New Roman" pitchFamily="18" charset="0"/>
              </a:rPr>
              <a:t>ҳунар коллежлар учун ўқув қўлланма</a:t>
            </a:r>
            <a:endParaRPr lang="ru-RU" sz="1600" b="1">
              <a:solidFill>
                <a:srgbClr val="0000FF"/>
              </a:solidFill>
              <a:latin typeface="Times New Roman" pitchFamily="18" charset="0"/>
            </a:endParaRPr>
          </a:p>
          <a:p>
            <a:r>
              <a:rPr lang="ru-RU" sz="1600" b="1">
                <a:solidFill>
                  <a:srgbClr val="0000FF"/>
                </a:solidFill>
                <a:latin typeface="Times New Roman" pitchFamily="18" charset="0"/>
              </a:rPr>
              <a:t>Муаллиф:</a:t>
            </a:r>
            <a:r>
              <a:rPr lang="uz-Cyrl-UZ" sz="1600" b="1">
                <a:solidFill>
                  <a:srgbClr val="0000FF"/>
                </a:solidFill>
                <a:latin typeface="Times New Roman" pitchFamily="18" charset="0"/>
              </a:rPr>
              <a:t> Абдирасилов С.Ф.,  Бойметов Б., Толипов Н.</a:t>
            </a:r>
            <a:endParaRPr lang="ru-RU" sz="1600" b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20485" name="TextBox 3"/>
          <p:cNvSpPr txBox="1">
            <a:spLocks noChangeArrowheads="1"/>
          </p:cNvSpPr>
          <p:nvPr/>
        </p:nvSpPr>
        <p:spPr bwMode="auto">
          <a:xfrm>
            <a:off x="6804025" y="1628775"/>
            <a:ext cx="2124075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600" b="1">
                <a:solidFill>
                  <a:srgbClr val="0000FF"/>
                </a:solidFill>
                <a:latin typeface="Times New Roman" pitchFamily="18" charset="0"/>
              </a:rPr>
              <a:t>Республика рассомлик коллежи учун </a:t>
            </a:r>
          </a:p>
          <a:p>
            <a:pPr algn="ctr"/>
            <a:r>
              <a:rPr lang="uz-Cyrl-UZ" sz="1600" b="1">
                <a:solidFill>
                  <a:srgbClr val="0000FF"/>
                </a:solidFill>
                <a:latin typeface="Times New Roman" pitchFamily="18" charset="0"/>
              </a:rPr>
              <a:t>ўқув қўлланма</a:t>
            </a:r>
            <a:endParaRPr lang="ru-RU" sz="1600" b="1">
              <a:solidFill>
                <a:srgbClr val="0000FF"/>
              </a:solidFill>
              <a:latin typeface="Times New Roman" pitchFamily="18" charset="0"/>
            </a:endParaRPr>
          </a:p>
          <a:p>
            <a:endParaRPr lang="uz-Cyrl-UZ" sz="1600" b="1">
              <a:solidFill>
                <a:srgbClr val="0000FF"/>
              </a:solidFill>
              <a:latin typeface="Times New Roman" pitchFamily="18" charset="0"/>
            </a:endParaRPr>
          </a:p>
          <a:p>
            <a:r>
              <a:rPr lang="ru-RU" sz="1600" b="1">
                <a:solidFill>
                  <a:srgbClr val="0000FF"/>
                </a:solidFill>
                <a:latin typeface="Times New Roman" pitchFamily="18" charset="0"/>
              </a:rPr>
              <a:t>Муаллиф:</a:t>
            </a:r>
            <a:r>
              <a:rPr lang="uz-Cyrl-UZ" sz="1600" b="1">
                <a:solidFill>
                  <a:srgbClr val="0000FF"/>
                </a:solidFill>
                <a:latin typeface="Times New Roman" pitchFamily="18" charset="0"/>
              </a:rPr>
              <a:t> Абдирасилов С.Ф., Хасанов М.</a:t>
            </a:r>
            <a:endParaRPr lang="ru-RU" sz="1600" b="1">
              <a:solidFill>
                <a:srgbClr val="0000FF"/>
              </a:solidFill>
              <a:latin typeface="Times New Roman" pitchFamily="18" charset="0"/>
            </a:endParaRPr>
          </a:p>
          <a:p>
            <a:pPr algn="ctr"/>
            <a:endParaRPr lang="ru-RU" sz="1600" b="1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0" descr="Рангтасв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333375"/>
            <a:ext cx="3389313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9" descr="БТУ мет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981075"/>
            <a:ext cx="3508375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Box 3"/>
          <p:cNvSpPr txBox="1">
            <a:spLocks noChangeArrowheads="1"/>
          </p:cNvSpPr>
          <p:nvPr/>
        </p:nvSpPr>
        <p:spPr bwMode="auto">
          <a:xfrm>
            <a:off x="5651500" y="333375"/>
            <a:ext cx="309562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4100" b="1">
                <a:solidFill>
                  <a:srgbClr val="0000FF"/>
                </a:solidFill>
              </a:rPr>
              <a:t>20</a:t>
            </a:r>
            <a:r>
              <a:rPr lang="uz-Cyrl-UZ" sz="4100" b="1">
                <a:solidFill>
                  <a:srgbClr val="0000FF"/>
                </a:solidFill>
              </a:rPr>
              <a:t>11</a:t>
            </a:r>
            <a:r>
              <a:rPr lang="ru-RU" sz="4100" b="1">
                <a:solidFill>
                  <a:srgbClr val="0000FF"/>
                </a:solidFill>
              </a:rPr>
              <a:t> йил</a:t>
            </a:r>
          </a:p>
        </p:txBody>
      </p:sp>
      <p:sp>
        <p:nvSpPr>
          <p:cNvPr id="21508" name="TextBox 3"/>
          <p:cNvSpPr txBox="1">
            <a:spLocks noChangeArrowheads="1"/>
          </p:cNvSpPr>
          <p:nvPr/>
        </p:nvSpPr>
        <p:spPr bwMode="auto">
          <a:xfrm>
            <a:off x="0" y="5084763"/>
            <a:ext cx="3937000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600" b="1">
                <a:solidFill>
                  <a:srgbClr val="0000FF"/>
                </a:solidFill>
              </a:rPr>
              <a:t>“Тасвирий санъат ва муҳандислик графикаси”  йўналиши талабалари учун  ўқув қўлланма</a:t>
            </a:r>
            <a:endParaRPr lang="ru-RU" sz="1600" b="1">
              <a:solidFill>
                <a:srgbClr val="0000FF"/>
              </a:solidFill>
            </a:endParaRPr>
          </a:p>
          <a:p>
            <a:pPr algn="r"/>
            <a:r>
              <a:rPr lang="ru-RU" sz="1600" b="1">
                <a:solidFill>
                  <a:srgbClr val="0000FF"/>
                </a:solidFill>
              </a:rPr>
              <a:t>Муаллиф:</a:t>
            </a:r>
            <a:r>
              <a:rPr lang="uz-Cyrl-UZ" sz="1600" b="1">
                <a:solidFill>
                  <a:srgbClr val="0000FF"/>
                </a:solidFill>
              </a:rPr>
              <a:t> Абдирасилов С.Ф., Азимов Б.В.</a:t>
            </a:r>
            <a:endParaRPr lang="ru-RU" sz="1600" b="1">
              <a:solidFill>
                <a:srgbClr val="0000FF"/>
              </a:solidFill>
            </a:endParaRPr>
          </a:p>
          <a:p>
            <a:pPr algn="ctr"/>
            <a:endParaRPr lang="ru-RU" sz="1600" b="1">
              <a:solidFill>
                <a:srgbClr val="0000FF"/>
              </a:solidFill>
              <a:latin typeface="Lucida Sans Unicode" pitchFamily="34" charset="0"/>
            </a:endParaRPr>
          </a:p>
        </p:txBody>
      </p:sp>
      <p:sp>
        <p:nvSpPr>
          <p:cNvPr id="21509" name="TextBox 3"/>
          <p:cNvSpPr txBox="1">
            <a:spLocks noChangeArrowheads="1"/>
          </p:cNvSpPr>
          <p:nvPr/>
        </p:nvSpPr>
        <p:spPr bwMode="auto">
          <a:xfrm>
            <a:off x="5148263" y="5876925"/>
            <a:ext cx="32893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solidFill>
                  <a:srgbClr val="0000FF"/>
                </a:solidFill>
              </a:rPr>
              <a:t>Касб-</a:t>
            </a:r>
            <a:r>
              <a:rPr lang="uz-Cyrl-UZ" sz="1600" b="1">
                <a:solidFill>
                  <a:srgbClr val="0000FF"/>
                </a:solidFill>
              </a:rPr>
              <a:t>ҳунар коллежлар учун ўқув қўлланма</a:t>
            </a:r>
            <a:endParaRPr lang="ru-RU" sz="1600" b="1">
              <a:solidFill>
                <a:srgbClr val="0000FF"/>
              </a:solidFill>
            </a:endParaRPr>
          </a:p>
          <a:p>
            <a:r>
              <a:rPr lang="ru-RU" sz="1600" b="1">
                <a:solidFill>
                  <a:srgbClr val="0000FF"/>
                </a:solidFill>
              </a:rPr>
              <a:t>Муаллиф:</a:t>
            </a:r>
            <a:r>
              <a:rPr lang="uz-Cyrl-UZ" sz="1600" b="1">
                <a:solidFill>
                  <a:srgbClr val="0000FF"/>
                </a:solidFill>
              </a:rPr>
              <a:t> Абдирасилов С.Ф.</a:t>
            </a:r>
            <a:endParaRPr lang="ru-RU" sz="1600" b="1">
              <a:solidFill>
                <a:srgbClr val="0000FF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9051925" y="3429000"/>
            <a:ext cx="184150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2530" name="Picture 8" descr="БТУ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3008313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7" descr="5 синф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981075"/>
            <a:ext cx="2849562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Box 3"/>
          <p:cNvSpPr txBox="1">
            <a:spLocks noChangeArrowheads="1"/>
          </p:cNvSpPr>
          <p:nvPr/>
        </p:nvSpPr>
        <p:spPr bwMode="auto">
          <a:xfrm>
            <a:off x="5651500" y="333375"/>
            <a:ext cx="309562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4100" b="1">
                <a:solidFill>
                  <a:srgbClr val="0000FF"/>
                </a:solidFill>
              </a:rPr>
              <a:t>20</a:t>
            </a:r>
            <a:r>
              <a:rPr lang="uz-Cyrl-UZ" sz="4100" b="1">
                <a:solidFill>
                  <a:srgbClr val="0000FF"/>
                </a:solidFill>
              </a:rPr>
              <a:t>12</a:t>
            </a:r>
            <a:r>
              <a:rPr lang="ru-RU" sz="4100" b="1">
                <a:solidFill>
                  <a:srgbClr val="0000FF"/>
                </a:solidFill>
              </a:rPr>
              <a:t> йил</a:t>
            </a:r>
          </a:p>
        </p:txBody>
      </p:sp>
      <p:pic>
        <p:nvPicPr>
          <p:cNvPr id="22533" name="Picture 10" descr="13 - тугарак китоб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1863" y="1052513"/>
            <a:ext cx="2849562" cy="403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TextBox 3"/>
          <p:cNvSpPr txBox="1">
            <a:spLocks noChangeArrowheads="1"/>
          </p:cNvSpPr>
          <p:nvPr/>
        </p:nvSpPr>
        <p:spPr bwMode="auto">
          <a:xfrm>
            <a:off x="0" y="4797425"/>
            <a:ext cx="32035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600" b="1">
                <a:solidFill>
                  <a:srgbClr val="0000FF"/>
                </a:solidFill>
              </a:rPr>
              <a:t>“Бошланғич таълим ва спорт, тарбиявий иш” йўналиши талабалари учун  дарслик</a:t>
            </a:r>
            <a:endParaRPr lang="ru-RU" sz="1600" b="1">
              <a:solidFill>
                <a:srgbClr val="0000FF"/>
              </a:solidFill>
            </a:endParaRPr>
          </a:p>
          <a:p>
            <a:pPr algn="r"/>
            <a:r>
              <a:rPr lang="ru-RU" sz="1600" b="1">
                <a:solidFill>
                  <a:srgbClr val="0000FF"/>
                </a:solidFill>
              </a:rPr>
              <a:t>Муаллиф:</a:t>
            </a:r>
            <a:r>
              <a:rPr lang="uz-Cyrl-UZ" sz="1600" b="1">
                <a:solidFill>
                  <a:srgbClr val="0000FF"/>
                </a:solidFill>
              </a:rPr>
              <a:t> Абдирасилов С.Ф.</a:t>
            </a:r>
            <a:endParaRPr lang="ru-RU" sz="1600" b="1">
              <a:solidFill>
                <a:srgbClr val="0000FF"/>
              </a:solidFill>
              <a:latin typeface="Lucida Sans Unicode" pitchFamily="34" charset="0"/>
            </a:endParaRPr>
          </a:p>
        </p:txBody>
      </p:sp>
      <p:sp>
        <p:nvSpPr>
          <p:cNvPr id="22535" name="TextBox 3"/>
          <p:cNvSpPr txBox="1">
            <a:spLocks noChangeArrowheads="1"/>
          </p:cNvSpPr>
          <p:nvPr/>
        </p:nvSpPr>
        <p:spPr bwMode="auto">
          <a:xfrm>
            <a:off x="5940425" y="5084763"/>
            <a:ext cx="300037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400" b="1">
                <a:solidFill>
                  <a:srgbClr val="0000FF"/>
                </a:solidFill>
              </a:rPr>
              <a:t>“Тасвирий санъат ва муҳандислик графикаси”  йўналиши талабалари учун ўқув-методик қўлланма</a:t>
            </a:r>
            <a:endParaRPr lang="ru-RU" sz="1400" b="1">
              <a:solidFill>
                <a:srgbClr val="0000FF"/>
              </a:solidFill>
            </a:endParaRPr>
          </a:p>
          <a:p>
            <a:pPr algn="r"/>
            <a:r>
              <a:rPr lang="ru-RU" sz="1400" b="1">
                <a:solidFill>
                  <a:srgbClr val="0000FF"/>
                </a:solidFill>
              </a:rPr>
              <a:t>Муаллиф:</a:t>
            </a:r>
            <a:r>
              <a:rPr lang="uz-Cyrl-UZ" sz="1400" b="1">
                <a:solidFill>
                  <a:srgbClr val="0000FF"/>
                </a:solidFill>
              </a:rPr>
              <a:t> Абдирасилов С.Ф., Исахожиева Н., Махкамова С.</a:t>
            </a:r>
            <a:endParaRPr lang="ru-RU" sz="1400" b="1">
              <a:solidFill>
                <a:srgbClr val="0000FF"/>
              </a:solidFill>
              <a:latin typeface="Lucida Sans Unicode" pitchFamily="34" charset="0"/>
            </a:endParaRPr>
          </a:p>
        </p:txBody>
      </p:sp>
      <p:sp>
        <p:nvSpPr>
          <p:cNvPr id="22536" name="TextBox 3"/>
          <p:cNvSpPr txBox="1">
            <a:spLocks noChangeArrowheads="1"/>
          </p:cNvSpPr>
          <p:nvPr/>
        </p:nvSpPr>
        <p:spPr bwMode="auto">
          <a:xfrm>
            <a:off x="3203575" y="4652963"/>
            <a:ext cx="2592388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400" b="1">
                <a:solidFill>
                  <a:srgbClr val="0000FF"/>
                </a:solidFill>
              </a:rPr>
              <a:t>“Умумий ўрта таълим мактабларининг 5 синфи” учун   дарслик</a:t>
            </a:r>
            <a:endParaRPr lang="ru-RU" sz="1400" b="1">
              <a:solidFill>
                <a:srgbClr val="0000FF"/>
              </a:solidFill>
            </a:endParaRPr>
          </a:p>
          <a:p>
            <a:r>
              <a:rPr lang="ru-RU" sz="1400" b="1">
                <a:solidFill>
                  <a:srgbClr val="0000FF"/>
                </a:solidFill>
              </a:rPr>
              <a:t>Муаллиф:</a:t>
            </a:r>
            <a:r>
              <a:rPr lang="uz-Cyrl-UZ" sz="1400" b="1">
                <a:solidFill>
                  <a:srgbClr val="0000FF"/>
                </a:solidFill>
              </a:rPr>
              <a:t> Кузиев Т., Абдирасилов С.Ф., Нуртаев Ў., Сулайманов А.</a:t>
            </a:r>
            <a:endParaRPr lang="ru-RU" sz="1400" b="1">
              <a:solidFill>
                <a:srgbClr val="0000FF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9051925" y="3429000"/>
            <a:ext cx="184150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3554" name="TextBox 3"/>
          <p:cNvSpPr txBox="1">
            <a:spLocks noChangeArrowheads="1"/>
          </p:cNvSpPr>
          <p:nvPr/>
        </p:nvSpPr>
        <p:spPr bwMode="auto">
          <a:xfrm>
            <a:off x="6659563" y="260350"/>
            <a:ext cx="24844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3600" b="1">
                <a:solidFill>
                  <a:srgbClr val="0000FF"/>
                </a:solidFill>
              </a:rPr>
              <a:t>20</a:t>
            </a:r>
            <a:r>
              <a:rPr lang="uz-Cyrl-UZ" sz="3600" b="1">
                <a:solidFill>
                  <a:srgbClr val="0000FF"/>
                </a:solidFill>
              </a:rPr>
              <a:t>13</a:t>
            </a:r>
            <a:r>
              <a:rPr lang="ru-RU" sz="3600" b="1">
                <a:solidFill>
                  <a:srgbClr val="0000FF"/>
                </a:solidFill>
              </a:rPr>
              <a:t> йил</a:t>
            </a:r>
          </a:p>
        </p:txBody>
      </p:sp>
      <p:pic>
        <p:nvPicPr>
          <p:cNvPr id="23555" name="Picture 8" descr="14 - БТУ Козо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0"/>
            <a:ext cx="3521075" cy="513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Box 3"/>
          <p:cNvSpPr txBox="1">
            <a:spLocks noChangeArrowheads="1"/>
          </p:cNvSpPr>
          <p:nvPr/>
        </p:nvSpPr>
        <p:spPr bwMode="auto">
          <a:xfrm>
            <a:off x="6732588" y="1125538"/>
            <a:ext cx="2195512" cy="253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600" b="1">
                <a:solidFill>
                  <a:srgbClr val="0000FF"/>
                </a:solidFill>
              </a:rPr>
              <a:t>“Бошланғич таълим ва спорт, тарбиявий иш” йўналиши талабалари учун  </a:t>
            </a:r>
            <a:r>
              <a:rPr lang="uz-Cyrl-UZ" sz="1600" b="1" u="sng">
                <a:solidFill>
                  <a:srgbClr val="0000FF"/>
                </a:solidFill>
              </a:rPr>
              <a:t>дарслик</a:t>
            </a:r>
            <a:endParaRPr lang="ru-RU" sz="1600" b="1" u="sng">
              <a:solidFill>
                <a:srgbClr val="0000FF"/>
              </a:solidFill>
            </a:endParaRPr>
          </a:p>
          <a:p>
            <a:pPr algn="ctr"/>
            <a:endParaRPr lang="uz-Cyrl-UZ" sz="1600" b="1" u="sng">
              <a:solidFill>
                <a:srgbClr val="0000FF"/>
              </a:solidFill>
            </a:endParaRPr>
          </a:p>
          <a:p>
            <a:pPr algn="ctr"/>
            <a:r>
              <a:rPr lang="ru-RU" sz="1600" b="1">
                <a:solidFill>
                  <a:srgbClr val="0000FF"/>
                </a:solidFill>
              </a:rPr>
              <a:t>Муаллиф:</a:t>
            </a:r>
            <a:r>
              <a:rPr lang="uz-Cyrl-UZ" sz="1600" b="1">
                <a:solidFill>
                  <a:srgbClr val="0000FF"/>
                </a:solidFill>
              </a:rPr>
              <a:t> Абдирасилов С.Ф.,</a:t>
            </a:r>
          </a:p>
          <a:p>
            <a:pPr algn="ctr"/>
            <a:r>
              <a:rPr lang="uz-Cyrl-UZ" sz="1600" b="1">
                <a:solidFill>
                  <a:srgbClr val="0000FF"/>
                </a:solidFill>
              </a:rPr>
              <a:t>Дарменов Ж.</a:t>
            </a:r>
            <a:endParaRPr lang="ru-RU" sz="1600" b="1">
              <a:solidFill>
                <a:srgbClr val="0000FF"/>
              </a:solidFill>
              <a:latin typeface="Lucida Sans Unicode" pitchFamily="34" charset="0"/>
            </a:endParaRPr>
          </a:p>
        </p:txBody>
      </p:sp>
      <p:pic>
        <p:nvPicPr>
          <p:cNvPr id="23557" name="Picture 6" descr="Тас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125538"/>
            <a:ext cx="2914650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TextBox 3"/>
          <p:cNvSpPr txBox="1">
            <a:spLocks noChangeArrowheads="1"/>
          </p:cNvSpPr>
          <p:nvPr/>
        </p:nvSpPr>
        <p:spPr bwMode="auto">
          <a:xfrm>
            <a:off x="1547813" y="5516563"/>
            <a:ext cx="5256212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600" b="1">
                <a:solidFill>
                  <a:srgbClr val="0000FF"/>
                </a:solidFill>
                <a:latin typeface="Times New Roman" pitchFamily="18" charset="0"/>
              </a:rPr>
              <a:t>4-нашр. </a:t>
            </a:r>
          </a:p>
          <a:p>
            <a:pPr algn="ctr"/>
            <a:r>
              <a:rPr lang="ru-RU" sz="1600" b="1">
                <a:solidFill>
                  <a:srgbClr val="0000FF"/>
                </a:solidFill>
                <a:latin typeface="Times New Roman" pitchFamily="18" charset="0"/>
              </a:rPr>
              <a:t>Касб-</a:t>
            </a:r>
            <a:r>
              <a:rPr lang="uz-Cyrl-UZ" sz="1600" b="1">
                <a:solidFill>
                  <a:srgbClr val="0000FF"/>
                </a:solidFill>
                <a:latin typeface="Times New Roman" pitchFamily="18" charset="0"/>
              </a:rPr>
              <a:t>ҳунар коллежлар учун ўқув қўлланма</a:t>
            </a:r>
            <a:endParaRPr lang="ru-RU" sz="1600" b="1">
              <a:solidFill>
                <a:srgbClr val="0000FF"/>
              </a:solidFill>
              <a:latin typeface="Times New Roman" pitchFamily="18" charset="0"/>
            </a:endParaRPr>
          </a:p>
          <a:p>
            <a:r>
              <a:rPr lang="ru-RU" sz="1600" b="1">
                <a:solidFill>
                  <a:srgbClr val="0000FF"/>
                </a:solidFill>
                <a:latin typeface="Times New Roman" pitchFamily="18" charset="0"/>
              </a:rPr>
              <a:t>Муаллиф:</a:t>
            </a:r>
            <a:r>
              <a:rPr lang="uz-Cyrl-UZ" sz="1600" b="1">
                <a:solidFill>
                  <a:srgbClr val="0000FF"/>
                </a:solidFill>
                <a:latin typeface="Times New Roman" pitchFamily="18" charset="0"/>
              </a:rPr>
              <a:t> Абдирасилов С.Ф.,  Бойметов Б., Толипов Н.</a:t>
            </a:r>
            <a:endParaRPr lang="ru-RU" sz="1600" b="1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5" descr="Тас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81300"/>
            <a:ext cx="2073275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6" descr="Тас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188913"/>
            <a:ext cx="1916112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7" descr="Тасв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0788" y="1125538"/>
            <a:ext cx="219392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8" descr="Тасв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95513" y="188913"/>
            <a:ext cx="1925637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9" descr="Тасв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1638" y="2781300"/>
            <a:ext cx="2020887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10" descr="Тасв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24075" y="2781300"/>
            <a:ext cx="2111375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11" descr="Тасв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79388" y="188913"/>
            <a:ext cx="1939925" cy="244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4" name="TextBox 3"/>
          <p:cNvSpPr txBox="1">
            <a:spLocks noChangeArrowheads="1"/>
          </p:cNvSpPr>
          <p:nvPr/>
        </p:nvSpPr>
        <p:spPr bwMode="auto">
          <a:xfrm>
            <a:off x="6516688" y="188913"/>
            <a:ext cx="2627312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4100" b="1">
                <a:solidFill>
                  <a:srgbClr val="0000FF"/>
                </a:solidFill>
              </a:rPr>
              <a:t>20</a:t>
            </a:r>
            <a:r>
              <a:rPr lang="uz-Cyrl-UZ" sz="4100" b="1">
                <a:solidFill>
                  <a:srgbClr val="0000FF"/>
                </a:solidFill>
              </a:rPr>
              <a:t>15</a:t>
            </a:r>
            <a:r>
              <a:rPr lang="ru-RU" sz="4100" b="1">
                <a:solidFill>
                  <a:srgbClr val="0000FF"/>
                </a:solidFill>
              </a:rPr>
              <a:t> йил</a:t>
            </a:r>
          </a:p>
        </p:txBody>
      </p:sp>
      <p:sp>
        <p:nvSpPr>
          <p:cNvPr id="24585" name="TextBox 3"/>
          <p:cNvSpPr txBox="1">
            <a:spLocks noChangeArrowheads="1"/>
          </p:cNvSpPr>
          <p:nvPr/>
        </p:nvSpPr>
        <p:spPr bwMode="auto">
          <a:xfrm>
            <a:off x="1692275" y="5589588"/>
            <a:ext cx="7200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600" b="1">
                <a:solidFill>
                  <a:srgbClr val="0000FF"/>
                </a:solidFill>
              </a:rPr>
              <a:t>“Умумий ўрта таълим мактабларининг 5 синфи” учун  дарслик.</a:t>
            </a:r>
            <a:endParaRPr lang="ru-RU" sz="1600" b="1">
              <a:solidFill>
                <a:srgbClr val="0000FF"/>
              </a:solidFill>
            </a:endParaRPr>
          </a:p>
          <a:p>
            <a:pPr algn="ctr"/>
            <a:r>
              <a:rPr lang="ru-RU" sz="1600" b="1">
                <a:solidFill>
                  <a:srgbClr val="0000FF"/>
                </a:solidFill>
              </a:rPr>
              <a:t>Муаллиф:</a:t>
            </a:r>
            <a:r>
              <a:rPr lang="uz-Cyrl-UZ" sz="1600" b="1">
                <a:solidFill>
                  <a:srgbClr val="0000FF"/>
                </a:solidFill>
              </a:rPr>
              <a:t> Кузиев Т., Абдирасилов С.Ф., Нуртаев Ў., Сулайманов А.</a:t>
            </a:r>
            <a:endParaRPr lang="ru-RU" sz="1600" b="1">
              <a:solidFill>
                <a:srgbClr val="0000FF"/>
              </a:solidFill>
              <a:latin typeface="Lucida Sans Unicode" pitchFamily="34" charset="0"/>
            </a:endParaRPr>
          </a:p>
        </p:txBody>
      </p:sp>
      <p:sp>
        <p:nvSpPr>
          <p:cNvPr id="24586" name="TextBox 3"/>
          <p:cNvSpPr txBox="1">
            <a:spLocks noChangeArrowheads="1"/>
          </p:cNvSpPr>
          <p:nvPr/>
        </p:nvSpPr>
        <p:spPr bwMode="auto">
          <a:xfrm>
            <a:off x="6300788" y="4221163"/>
            <a:ext cx="2627312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b="1">
                <a:solidFill>
                  <a:srgbClr val="FF0000"/>
                </a:solidFill>
                <a:latin typeface="Times New Roman" pitchFamily="18" charset="0"/>
              </a:rPr>
              <a:t>7-тилда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 – ўзбек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–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400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.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000, 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/>
            </a:r>
            <a:b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</a:b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р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ус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–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68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.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234, қозоқ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–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6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.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275, 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/>
            </a:r>
            <a:b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қирғиз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-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978, тожик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–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8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.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360, туркман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-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1073, 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/>
            </a:r>
            <a:b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қорақалпоқ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–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11</a:t>
            </a:r>
            <a:r>
              <a:rPr lang="uz-Cyrl-UZ" sz="1400" b="1">
                <a:solidFill>
                  <a:srgbClr val="0000FF"/>
                </a:solidFill>
                <a:latin typeface="Times New Roman" pitchFamily="18" charset="0"/>
              </a:rPr>
              <a:t>.</a:t>
            </a:r>
            <a:r>
              <a:rPr lang="ru-RU" sz="1400" b="1">
                <a:solidFill>
                  <a:srgbClr val="0000FF"/>
                </a:solidFill>
                <a:latin typeface="Times New Roman" pitchFamily="18" charset="0"/>
              </a:rPr>
              <a:t>318.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Box 3"/>
          <p:cNvSpPr txBox="1">
            <a:spLocks noChangeArrowheads="1"/>
          </p:cNvSpPr>
          <p:nvPr/>
        </p:nvSpPr>
        <p:spPr bwMode="auto">
          <a:xfrm>
            <a:off x="6084888" y="333375"/>
            <a:ext cx="26622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4100" b="1">
                <a:solidFill>
                  <a:srgbClr val="0000FF"/>
                </a:solidFill>
              </a:rPr>
              <a:t>20</a:t>
            </a:r>
            <a:r>
              <a:rPr lang="uz-Cyrl-UZ" sz="4100" b="1">
                <a:solidFill>
                  <a:srgbClr val="0000FF"/>
                </a:solidFill>
              </a:rPr>
              <a:t>17</a:t>
            </a:r>
            <a:r>
              <a:rPr lang="ru-RU" sz="4100" b="1">
                <a:solidFill>
                  <a:srgbClr val="0000FF"/>
                </a:solidFill>
              </a:rPr>
              <a:t> йил</a:t>
            </a:r>
          </a:p>
        </p:txBody>
      </p:sp>
      <p:pic>
        <p:nvPicPr>
          <p:cNvPr id="25602" name="Picture 3" descr="2 - Рангтасвир коллеж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88913"/>
            <a:ext cx="4343400" cy="633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Box 3"/>
          <p:cNvSpPr txBox="1">
            <a:spLocks noChangeArrowheads="1"/>
          </p:cNvSpPr>
          <p:nvPr/>
        </p:nvSpPr>
        <p:spPr bwMode="auto">
          <a:xfrm>
            <a:off x="5867400" y="2492375"/>
            <a:ext cx="2928938" cy="344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0000FF"/>
                </a:solidFill>
              </a:rPr>
              <a:t>Касб-</a:t>
            </a:r>
            <a:r>
              <a:rPr lang="uz-Cyrl-UZ" sz="2800" b="1">
                <a:solidFill>
                  <a:srgbClr val="0000FF"/>
                </a:solidFill>
              </a:rPr>
              <a:t>ҳунар коллежлар учун ўқув қўлланма</a:t>
            </a:r>
            <a:endParaRPr lang="ru-RU" sz="2800" b="1">
              <a:solidFill>
                <a:srgbClr val="0000FF"/>
              </a:solidFill>
            </a:endParaRPr>
          </a:p>
          <a:p>
            <a:endParaRPr lang="uz-Cyrl-UZ" sz="2800" b="1">
              <a:solidFill>
                <a:srgbClr val="0000FF"/>
              </a:solidFill>
            </a:endParaRPr>
          </a:p>
          <a:p>
            <a:r>
              <a:rPr lang="ru-RU" sz="2000" b="1">
                <a:solidFill>
                  <a:srgbClr val="0000FF"/>
                </a:solidFill>
              </a:rPr>
              <a:t>Муаллифлар:</a:t>
            </a:r>
            <a:r>
              <a:rPr lang="uz-Cyrl-UZ" sz="2000" b="1">
                <a:solidFill>
                  <a:srgbClr val="0000FF"/>
                </a:solidFill>
              </a:rPr>
              <a:t> Абдирасилов С.Ф., Толипов Н.</a:t>
            </a:r>
            <a:endParaRPr lang="ru-RU" sz="2000" b="1">
              <a:solidFill>
                <a:srgbClr val="0000FF"/>
              </a:solidFill>
            </a:endParaRPr>
          </a:p>
          <a:p>
            <a:pPr algn="ctr"/>
            <a:endParaRPr lang="ru-RU" sz="2000" b="1">
              <a:solidFill>
                <a:srgbClr val="0000FF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3"/>
          <p:cNvSpPr txBox="1">
            <a:spLocks noChangeArrowheads="1"/>
          </p:cNvSpPr>
          <p:nvPr/>
        </p:nvSpPr>
        <p:spPr bwMode="auto">
          <a:xfrm>
            <a:off x="6084888" y="333375"/>
            <a:ext cx="26622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4100" b="1">
                <a:solidFill>
                  <a:srgbClr val="0000FF"/>
                </a:solidFill>
              </a:rPr>
              <a:t>20</a:t>
            </a:r>
            <a:r>
              <a:rPr lang="uz-Cyrl-UZ" sz="4100" b="1">
                <a:solidFill>
                  <a:srgbClr val="0000FF"/>
                </a:solidFill>
              </a:rPr>
              <a:t>19 </a:t>
            </a:r>
            <a:r>
              <a:rPr lang="ru-RU" sz="4100" b="1">
                <a:solidFill>
                  <a:srgbClr val="0000FF"/>
                </a:solidFill>
              </a:rPr>
              <a:t>йил</a:t>
            </a:r>
          </a:p>
        </p:txBody>
      </p:sp>
      <p:pic>
        <p:nvPicPr>
          <p:cNvPr id="26626" name="Picture 5" descr="6- Метод амалий"/>
          <p:cNvPicPr>
            <a:picLocks noChangeAspect="1" noChangeArrowheads="1"/>
          </p:cNvPicPr>
          <p:nvPr/>
        </p:nvPicPr>
        <p:blipFill>
          <a:blip r:embed="rId2">
            <a:lum bright="12000" contrast="24000"/>
          </a:blip>
          <a:srcRect/>
          <a:stretch>
            <a:fillRect/>
          </a:stretch>
        </p:blipFill>
        <p:spPr bwMode="auto">
          <a:xfrm>
            <a:off x="179388" y="188913"/>
            <a:ext cx="2346325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Box 3"/>
          <p:cNvSpPr txBox="1">
            <a:spLocks noChangeArrowheads="1"/>
          </p:cNvSpPr>
          <p:nvPr/>
        </p:nvSpPr>
        <p:spPr bwMode="auto">
          <a:xfrm>
            <a:off x="3924300" y="1052513"/>
            <a:ext cx="4824413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b="1">
                <a:solidFill>
                  <a:srgbClr val="0000FF"/>
                </a:solidFill>
              </a:rPr>
              <a:t>“Тасвирий санъат ва муҳандислик графикаси”  йўналиши талабалари учун ўқув қўлланма</a:t>
            </a:r>
            <a:endParaRPr lang="ru-RU" b="1">
              <a:solidFill>
                <a:srgbClr val="0000FF"/>
              </a:solidFill>
            </a:endParaRPr>
          </a:p>
          <a:p>
            <a:endParaRPr lang="uz-Cyrl-UZ" b="1">
              <a:solidFill>
                <a:srgbClr val="0000FF"/>
              </a:solidFill>
            </a:endParaRPr>
          </a:p>
          <a:p>
            <a:r>
              <a:rPr lang="ru-RU" b="1">
                <a:solidFill>
                  <a:srgbClr val="0000FF"/>
                </a:solidFill>
              </a:rPr>
              <a:t>Муаллиф:</a:t>
            </a:r>
            <a:r>
              <a:rPr lang="uz-Cyrl-UZ" b="1">
                <a:solidFill>
                  <a:srgbClr val="0000FF"/>
                </a:solidFill>
              </a:rPr>
              <a:t> Абдирасилов С.Ф. </a:t>
            </a:r>
            <a:endParaRPr lang="ru-RU" b="1">
              <a:solidFill>
                <a:srgbClr val="0000FF"/>
              </a:solidFill>
              <a:latin typeface="Lucida Sans Unicode" pitchFamily="34" charset="0"/>
            </a:endParaRPr>
          </a:p>
        </p:txBody>
      </p:sp>
      <p:sp>
        <p:nvSpPr>
          <p:cNvPr id="26628" name="TextBox 3"/>
          <p:cNvSpPr txBox="1">
            <a:spLocks noChangeArrowheads="1"/>
          </p:cNvSpPr>
          <p:nvPr/>
        </p:nvSpPr>
        <p:spPr bwMode="auto">
          <a:xfrm>
            <a:off x="395288" y="3141663"/>
            <a:ext cx="8281987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b="1">
                <a:solidFill>
                  <a:srgbClr val="FF0000"/>
                </a:solidFill>
              </a:rPr>
              <a:t>“Тасвирий санъат ўқитиш методикаси” (амалий машғулотлар)</a:t>
            </a:r>
            <a:endParaRPr lang="ru-RU" b="1">
              <a:solidFill>
                <a:srgbClr val="FF0000"/>
              </a:solidFill>
            </a:endParaRPr>
          </a:p>
          <a:p>
            <a:r>
              <a:rPr lang="uz-Cyrl-UZ" b="1"/>
              <a:t>1 - БОБ.  ТАСВИРИЙ САНЪАТ ЎҚИТИШ МЕТОДИКАСИДАН АМАЛИЙ МАШҒУЛОТЛАРИНИНГ УМУМИЙ МАСАЛАЛАРИ.</a:t>
            </a:r>
          </a:p>
          <a:p>
            <a:r>
              <a:rPr lang="uz-Cyrl-UZ" b="1"/>
              <a:t>2 - БОБ.   МАКТАБДА ТАСВИРИЙ САНЪАТ ЎҚИТИШ МЕТОДИКАСИДАН АМАЛИЙ МАШҒУЛОТЛАР МАЗМУНИ.</a:t>
            </a:r>
          </a:p>
          <a:p>
            <a:r>
              <a:rPr lang="uz-Cyrl-UZ" b="1"/>
              <a:t>3 - БОБ.   ТАСВИРИЙ САНЪАТ ДАРСЛАРИДА ПЕДАГОГИК ТАСВИРЛАР ИШЛАШ.</a:t>
            </a:r>
          </a:p>
          <a:p>
            <a:r>
              <a:rPr lang="uz-Cyrl-UZ" b="1"/>
              <a:t>4 - БОБ. ТАСВИРИЙ САНЪАТ АСАРЛАРИНИ БАДИИЙ ТАҲЛИЛ ҚИЛИШ.</a:t>
            </a:r>
          </a:p>
          <a:p>
            <a:r>
              <a:rPr lang="uz-Cyrl-UZ" b="1"/>
              <a:t>5 - БОБ.  ТАСВИРИЙ САНЪАТ ЎҚИТИШ МЕТОДИКАСИ МАШҒУЛОТ</a:t>
            </a:r>
            <a:r>
              <a:rPr lang="ru-RU" b="1"/>
              <a:t>-</a:t>
            </a:r>
            <a:r>
              <a:rPr lang="uz-Cyrl-UZ" b="1"/>
              <a:t>ЛАРИДАН НАМУНАВИЙ ДАРСНИ  ТАШКИЛ  ЭТИШ  ВА  ЎТКАЗИШ</a:t>
            </a:r>
            <a:r>
              <a:rPr lang="uz-Cyrl-UZ" b="1" i="1"/>
              <a:t>.</a:t>
            </a:r>
            <a:r>
              <a:rPr lang="uz-Cyrl-UZ"/>
              <a:t> </a:t>
            </a:r>
            <a:endParaRPr lang="uz-Cyrl-UZ" sz="1600" b="1">
              <a:solidFill>
                <a:srgbClr val="0000FF"/>
              </a:solidFill>
            </a:endParaRPr>
          </a:p>
          <a:p>
            <a:endParaRPr lang="ru-RU" sz="2000" b="1">
              <a:solidFill>
                <a:srgbClr val="0000FF"/>
              </a:solidFill>
              <a:latin typeface="Lucida Sans Unicode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5"/>
          <p:cNvSpPr>
            <a:spLocks noChangeArrowheads="1"/>
          </p:cNvSpPr>
          <p:nvPr/>
        </p:nvSpPr>
        <p:spPr bwMode="auto">
          <a:xfrm>
            <a:off x="468313" y="403225"/>
            <a:ext cx="8424862" cy="58356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 b="1">
                <a:solidFill>
                  <a:srgbClr val="FF0000"/>
                </a:solidFill>
              </a:rPr>
              <a:t>1-БОБ. ТАСВИРИЙ САНЪАТ ЎҚИТИШ МЕТОДИКАСИДАН АМАЛИЙ МАШҒУЛОТЛАРИНИНГ УМУМИЙ МАСАЛАЛАРИ</a:t>
            </a:r>
            <a:endParaRPr lang="ru-RU" sz="1400">
              <a:solidFill>
                <a:srgbClr val="FF0000"/>
              </a:solidFill>
            </a:endParaRPr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1.1. Тасвирий санъат ўқитиш методикасидан амалий машғулотларнинг мақсади ва мазмуни	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1.2.  Ўзбекистон  Бадиий  Академиясининг  фаолиятини ташкил  этиш  ва  унинг  ҳақиқий ва фаҳрий аъзолари      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1.3. Тасвирий санъат фанининг ўқув дастури, дарслиги, стандартлар ва қўшимча адабиётлар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1.4. Педагогика илмий-тадқиқот методикаси</a:t>
            </a:r>
            <a:r>
              <a:rPr lang="uz-Cyrl-UZ" sz="1400" b="1"/>
              <a:t>	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 b="1">
                <a:solidFill>
                  <a:srgbClr val="FF0000"/>
                </a:solidFill>
              </a:rPr>
              <a:t>2-БОБ. МАКТАБДА ТАСВИРИЙ САНЪАТ ЎҚИТИШ МЕТОДИКАСИДАН АМАЛИЙ МАШҒУЛОТЛАР МАЗМУНИ</a:t>
            </a:r>
            <a:endParaRPr lang="ru-RU" sz="1400">
              <a:solidFill>
                <a:srgbClr val="FF0000"/>
              </a:solidFill>
            </a:endParaRPr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2.1. Тасвирий санъат дарсларига қўйиладиган замонавий талаблар	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2.2. Умумий ўрта мактабнинг тасвирий санъат дастурини ўрганиш ва тасвирли режалаштириш	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2.3. Тасвирий санъат машғулот турларига дарс баёнини ва ишланмасини тайёрлаш. 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2.4. Тасвирий санъат ўқув жараёнини ташкил этиш методикаси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2.5. Тасвирий санъат дарсларида кўргазмалилик ва уларни тайёрлаш	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 b="1">
                <a:solidFill>
                  <a:srgbClr val="FF0000"/>
                </a:solidFill>
              </a:rPr>
              <a:t>3-БОБ. ТАСВИРИЙ САНЪАТ ДАРСЛАРИДА ПЕДАГОГИК ТАСВИРЛАР ИШЛАШ</a:t>
            </a:r>
            <a:endParaRPr lang="ru-RU" sz="1400">
              <a:solidFill>
                <a:srgbClr val="FF0000"/>
              </a:solidFill>
            </a:endParaRPr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3.1. Педагогик тасвирларнинг хусусиятлари	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3.2. Расмларни бажариш йўллари ва топшириқлар	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3.3. Педагогик тасвирда - «Флора»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3.4. Педагогик тасвирда - «Фауна»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 b="1">
                <a:solidFill>
                  <a:srgbClr val="FF0000"/>
                </a:solidFill>
              </a:rPr>
              <a:t>4- БОБ. ТАСВИРИЙ САНЪАТ АСАРЛАРИНИ БАДИИЙ ТАҲЛИЛ ҚИЛИШ</a:t>
            </a:r>
            <a:endParaRPr lang="ru-RU" sz="1400">
              <a:solidFill>
                <a:srgbClr val="FF0000"/>
              </a:solidFill>
            </a:endParaRPr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4.1. Талабаларнинг санъатшунослик маданиятини ривожлантириш	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4.2. Тасвирий санъат дарсларида этимологик тахлил	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4.3. Тасвирий санъат атамаларини ўргатиш методикаси	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/>
              <a:t>4.4. Тасвирий санъат асарларини идрок этиш	</a:t>
            </a:r>
            <a:endParaRPr lang="ru-RU" sz="1400"/>
          </a:p>
          <a:p>
            <a:pPr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r>
              <a:rPr lang="uz-Cyrl-UZ" sz="1400" b="1">
                <a:solidFill>
                  <a:srgbClr val="FF0000"/>
                </a:solidFill>
              </a:rPr>
              <a:t>5- БОБ. ТАСВИРИЙ САНЪАТ ЎҚИТИШ МЕТОДИКАСИ МАШҒУЛОТ</a:t>
            </a:r>
            <a:r>
              <a:rPr lang="ru-RU" sz="1400" b="1">
                <a:solidFill>
                  <a:srgbClr val="FF0000"/>
                </a:solidFill>
              </a:rPr>
              <a:t>-</a:t>
            </a:r>
            <a:r>
              <a:rPr lang="uz-Cyrl-UZ" sz="1400" b="1">
                <a:solidFill>
                  <a:srgbClr val="FF0000"/>
                </a:solidFill>
              </a:rPr>
              <a:t>ЛАРИДАН НАМУНАВИЙ ДАРСНИ ТАШКИЛ  ЭТИШ  ВА  ЎТКАЗИШ</a:t>
            </a:r>
            <a:r>
              <a:rPr lang="uz-Cyrl-UZ" sz="1400" b="1" i="1">
                <a:solidFill>
                  <a:srgbClr val="FF0000"/>
                </a:solidFill>
              </a:rPr>
              <a:t>.</a:t>
            </a:r>
            <a:r>
              <a:rPr lang="uz-Cyrl-UZ" sz="1400" b="1">
                <a:solidFill>
                  <a:srgbClr val="FF0000"/>
                </a:solidFill>
              </a:rPr>
              <a:t>  </a:t>
            </a:r>
            <a:endParaRPr lang="ru-RU" sz="1400">
              <a:solidFill>
                <a:srgbClr val="FF0000"/>
              </a:solidFill>
            </a:endParaRPr>
          </a:p>
          <a:p>
            <a:pPr eaLnBrk="0" hangingPunct="0">
              <a:tabLst>
                <a:tab pos="179388" algn="l"/>
                <a:tab pos="407988" algn="l"/>
                <a:tab pos="449263" algn="l"/>
                <a:tab pos="679450" algn="l"/>
                <a:tab pos="914400" algn="l"/>
              </a:tabLst>
            </a:pPr>
            <a:endParaRPr lang="ru-RU" sz="14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TextBox 3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5800726" y="596900"/>
            <a:ext cx="3095625" cy="7207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ru-RU" smtClean="0">
                <a:solidFill>
                  <a:srgbClr val="0000FF"/>
                </a:solidFill>
                <a:effectLst/>
                <a:latin typeface="Arial" charset="0"/>
              </a:rPr>
              <a:t>20</a:t>
            </a:r>
            <a:r>
              <a:rPr lang="uz-Cyrl-UZ" smtClean="0">
                <a:solidFill>
                  <a:srgbClr val="0000FF"/>
                </a:solidFill>
                <a:effectLst/>
                <a:latin typeface="Arial" charset="0"/>
              </a:rPr>
              <a:t>19 </a:t>
            </a:r>
            <a:r>
              <a:rPr lang="ru-RU" smtClean="0">
                <a:solidFill>
                  <a:srgbClr val="0000FF"/>
                </a:solidFill>
                <a:effectLst/>
                <a:latin typeface="Arial" charset="0"/>
              </a:rPr>
              <a:t>йил</a:t>
            </a:r>
          </a:p>
        </p:txBody>
      </p:sp>
      <p:sp>
        <p:nvSpPr>
          <p:cNvPr id="28674" name="Rectangle 6"/>
          <p:cNvSpPr>
            <a:spLocks noChangeArrowheads="1"/>
          </p:cNvSpPr>
          <p:nvPr/>
        </p:nvSpPr>
        <p:spPr bwMode="auto">
          <a:xfrm>
            <a:off x="323850" y="188913"/>
            <a:ext cx="4895850" cy="19796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>
                <a:solidFill>
                  <a:srgbClr val="008000"/>
                </a:solidFill>
                <a:cs typeface="Times New Roman" pitchFamily="18" charset="0"/>
              </a:rPr>
              <a:t>S. ABDIRASILOV, N. TOLIPOV</a:t>
            </a:r>
            <a:endParaRPr lang="ru-RU" sz="800"/>
          </a:p>
          <a:p>
            <a:pPr eaLnBrk="0" hangingPunct="0"/>
            <a:r>
              <a:rPr lang="ru-RU" sz="3600">
                <a:solidFill>
                  <a:srgbClr val="800000"/>
                </a:solidFill>
                <a:cs typeface="Times New Roman" pitchFamily="18" charset="0"/>
              </a:rPr>
              <a:t>R A N G T A S V I R</a:t>
            </a:r>
            <a:endParaRPr lang="ru-RU" sz="3600"/>
          </a:p>
          <a:p>
            <a:pPr algn="ctr" eaLnBrk="0" hangingPunct="0"/>
            <a:r>
              <a:rPr lang="ru-RU" sz="1400">
                <a:solidFill>
                  <a:srgbClr val="800000"/>
                </a:solidFill>
                <a:cs typeface="Times New Roman" pitchFamily="18" charset="0"/>
              </a:rPr>
              <a:t>Oliy va o‘rta maxsus ta’lim vazirligi </a:t>
            </a:r>
            <a:endParaRPr lang="ru-RU" sz="1400"/>
          </a:p>
          <a:p>
            <a:pPr algn="ctr" eaLnBrk="0" hangingPunct="0"/>
            <a:r>
              <a:rPr lang="ru-RU" sz="1400">
                <a:solidFill>
                  <a:srgbClr val="800000"/>
                </a:solidFill>
                <a:cs typeface="Times New Roman" pitchFamily="18" charset="0"/>
              </a:rPr>
              <a:t>(5110800 - tasviriy san’at va muhandislik grafikasi)</a:t>
            </a:r>
            <a:endParaRPr lang="ru-RU" sz="1400"/>
          </a:p>
          <a:p>
            <a:pPr algn="ctr" eaLnBrk="0" hangingPunct="0"/>
            <a:r>
              <a:rPr lang="ru-RU" sz="1400">
                <a:solidFill>
                  <a:srgbClr val="800000"/>
                </a:solidFill>
                <a:cs typeface="Times New Roman" pitchFamily="18" charset="0"/>
              </a:rPr>
              <a:t>bakalavriat ta’lim yo‘nalishi talabalari uchun</a:t>
            </a:r>
            <a:endParaRPr lang="ru-RU" sz="1400"/>
          </a:p>
          <a:p>
            <a:pPr algn="ctr" eaLnBrk="0" hangingPunct="0"/>
            <a:r>
              <a:rPr lang="ru-RU" sz="1400">
                <a:solidFill>
                  <a:srgbClr val="800000"/>
                </a:solidFill>
                <a:cs typeface="Times New Roman" pitchFamily="18" charset="0"/>
              </a:rPr>
              <a:t>darslik</a:t>
            </a:r>
            <a:endParaRPr lang="ru-RU" sz="1400"/>
          </a:p>
          <a:p>
            <a:pPr eaLnBrk="0" hangingPunct="0"/>
            <a:endParaRPr lang="ru-RU" sz="1400"/>
          </a:p>
        </p:txBody>
      </p:sp>
      <p:pic>
        <p:nvPicPr>
          <p:cNvPr id="28675" name="Picture 5" descr="Ранг-Дарсли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1989138"/>
            <a:ext cx="3197225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 t="20383" b="13977"/>
          <a:stretch>
            <a:fillRect/>
          </a:stretch>
        </p:blipFill>
        <p:spPr>
          <a:xfrm>
            <a:off x="611188" y="1341438"/>
            <a:ext cx="8047037" cy="29718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330</TotalTime>
  <Words>589</Words>
  <Application>Microsoft Office PowerPoint</Application>
  <PresentationFormat>Экран (4:3)</PresentationFormat>
  <Paragraphs>101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Шаблон оформления</vt:lpstr>
      </vt:variant>
      <vt:variant>
        <vt:i4>8</vt:i4>
      </vt:variant>
      <vt:variant>
        <vt:lpstr>Заголовки слайдов</vt:lpstr>
      </vt:variant>
      <vt:variant>
        <vt:i4>17</vt:i4>
      </vt:variant>
    </vt:vector>
  </HeadingPairs>
  <TitlesOfParts>
    <vt:vector size="32" baseType="lpstr">
      <vt:lpstr>Arial</vt:lpstr>
      <vt:lpstr>Lucida Sans Unicode</vt:lpstr>
      <vt:lpstr>Wingdings 3</vt:lpstr>
      <vt:lpstr>Verdana</vt:lpstr>
      <vt:lpstr>Wingdings 2</vt:lpstr>
      <vt:lpstr>Calibri</vt:lpstr>
      <vt:lpstr>Times New Roman</vt:lpstr>
      <vt:lpstr>Открытая</vt:lpstr>
      <vt:lpstr>Открытая</vt:lpstr>
      <vt:lpstr>Открытая</vt:lpstr>
      <vt:lpstr>Открытая</vt:lpstr>
      <vt:lpstr>Открытая</vt:lpstr>
      <vt:lpstr>Открытая</vt:lpstr>
      <vt:lpstr>Открытая</vt:lpstr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Алёша</dc:creator>
  <cp:lastModifiedBy>Teacher</cp:lastModifiedBy>
  <cp:revision>46</cp:revision>
  <dcterms:created xsi:type="dcterms:W3CDTF">2011-11-09T16:20:13Z</dcterms:created>
  <dcterms:modified xsi:type="dcterms:W3CDTF">2020-02-20T18:54:02Z</dcterms:modified>
</cp:coreProperties>
</file>